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17" r:id="rId5"/>
    <p:sldId id="318" r:id="rId6"/>
    <p:sldId id="319" r:id="rId7"/>
    <p:sldId id="320" r:id="rId8"/>
    <p:sldId id="321" r:id="rId9"/>
    <p:sldId id="322" r:id="rId10"/>
    <p:sldId id="323" r:id="rId11"/>
    <p:sldId id="325" r:id="rId12"/>
    <p:sldId id="324" r:id="rId13"/>
    <p:sldId id="30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36A58"/>
    <a:srgbClr val="505A47"/>
    <a:srgbClr val="D1D8B7"/>
    <a:srgbClr val="A09D79"/>
    <a:srgbClr val="AD5C4D"/>
    <a:srgbClr val="543E35"/>
    <a:srgbClr val="637700"/>
    <a:srgbClr val="FFF4ED"/>
    <a:srgbClr val="5E6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075" autoAdjust="0"/>
  </p:normalViewPr>
  <p:slideViewPr>
    <p:cSldViewPr snapToGrid="0">
      <p:cViewPr varScale="1">
        <p:scale>
          <a:sx n="58" d="100"/>
          <a:sy n="58" d="100"/>
        </p:scale>
        <p:origin x="1646" y="67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10/20/2024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我是一名軟體工程師，某一天上級交代給我一個項目，項目的主要目標是完成這項重構工作，提升應用的效能，並為團隊建立更易維護的代碼基礎。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5326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我的上級給了他六個月的期限，期望在這段時間內讓產品性能大幅提升，並改善用戶體驗。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070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然而，這項目遠比想像中困難。首先，原始的代碼雜亂無章，缺乏任何明確的文檔，甚至很多邏輯依賴於陳舊的第三方庫。再者，我發現自己要處理的範疇不僅限於前端，還涉及到後端 </a:t>
            </a:r>
            <a:r>
              <a:rPr lang="en-US" altLang="zh-TW" dirty="0"/>
              <a:t>API </a:t>
            </a:r>
            <a:r>
              <a:rPr lang="zh-TW" altLang="en-US" dirty="0"/>
              <a:t>的性能瓶頸問題。團隊也經常因溝通不順而產生摩擦，進度一度拖延。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3858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儘管困難重重，我並沒有放棄。我重新審視了項目，並將重構分成幾個模組，逐步進行。每天加班研究代碼，並引入 </a:t>
            </a:r>
            <a:r>
              <a:rPr lang="en-US" altLang="zh-TW" dirty="0" err="1"/>
              <a:t>Vite</a:t>
            </a:r>
            <a:r>
              <a:rPr lang="en-US" altLang="zh-TW" dirty="0"/>
              <a:t> </a:t>
            </a:r>
            <a:r>
              <a:rPr lang="zh-TW" altLang="en-US" dirty="0"/>
              <a:t>等現代工具來提升開發速度。我還主動與後端工程師溝通，協作解決 </a:t>
            </a:r>
            <a:r>
              <a:rPr lang="en-US" altLang="zh-TW" dirty="0"/>
              <a:t>API </a:t>
            </a:r>
            <a:r>
              <a:rPr lang="zh-TW" altLang="en-US" dirty="0"/>
              <a:t>的效能問題，並且建立起 </a:t>
            </a:r>
            <a:r>
              <a:rPr lang="en-US" altLang="zh-TW" dirty="0"/>
              <a:t>TypeScript </a:t>
            </a:r>
            <a:r>
              <a:rPr lang="zh-TW" altLang="en-US" dirty="0"/>
              <a:t>型別規範，讓整個代碼基礎更穩固。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0435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經過不懈努力，我終於在期限內完成了重構。新的應用運行速度明顯加快，用戶反饋也大多是正面的。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7422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然而，我原以為這次成功會讓自己得到更多的認可，卻沒想到在上級眼中，這只是完成了最低期望。公司隨即要求我承擔更多責任，參與一個更具挑戰性的後端重構項目，這讓我感到壓力陡增。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3577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面對新的挑戰，我意識到自己需要改變策略。決定不再單打獨鬥，而是積極組織團隊內部的協作。我邀請後端工程師、測試工程師等一起進行跨部門討論，並利用敏捷開發的方法逐步推進新項目</a:t>
            </a:r>
            <a:r>
              <a:rPr lang="zh-TW" altLang="en-US"/>
              <a:t>。這次我不僅</a:t>
            </a:r>
            <a:r>
              <a:rPr lang="zh-TW" altLang="en-US" dirty="0"/>
              <a:t>著眼於技術實現，還專注於如何更有效地溝通和分配工作。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2006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最終，後端重構也順利完成，而且我的領導力在這次過程中得到了公司上下的認可。不僅成為了團隊的技術核心人物，還學到了如何在壓力下管理團隊、解決問題。這段經歷讓阿俊明白，成功不僅僅是技術上的突破，更是如何協調團隊、應對挑戰，並持續成長。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3129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">
            <a:hlinkClick r:id="" action="ppaction://media"/>
            <a:extLst>
              <a:ext uri="{FF2B5EF4-FFF2-40B4-BE49-F238E27FC236}">
                <a16:creationId xmlns:a16="http://schemas.microsoft.com/office/drawing/2014/main" id="{E51959C2-15D0-D3D4-34EB-05D13E3F3E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2915" y="3239493"/>
            <a:ext cx="6185916" cy="2987040"/>
          </a:xfrm>
        </p:spPr>
        <p:txBody>
          <a:bodyPr anchor="ctr"/>
          <a:lstStyle/>
          <a:p>
            <a:r>
              <a:rPr lang="zh-TW" altLang="en-US" sz="8000" dirty="0">
                <a:solidFill>
                  <a:schemeClr val="bg1"/>
                </a:solidFill>
              </a:rPr>
              <a:t>職場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e_end">
            <a:hlinkClick r:id="" action="ppaction://media"/>
            <a:extLst>
              <a:ext uri="{FF2B5EF4-FFF2-40B4-BE49-F238E27FC236}">
                <a16:creationId xmlns:a16="http://schemas.microsoft.com/office/drawing/2014/main" id="{23E25BE5-A142-68FB-2F89-486C8B9587E3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0332" cy="6858000"/>
          </a:xfrm>
        </p:spPr>
      </p:pic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C21076A8-618C-E51C-309F-BE2D1A0C5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537DBC-F638-20FD-0C89-0847D584A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9B475C0-E239-68FE-705F-26D3391B4ADF}"/>
              </a:ext>
            </a:extLst>
          </p:cNvPr>
          <p:cNvSpPr txBox="1"/>
          <p:nvPr/>
        </p:nvSpPr>
        <p:spPr>
          <a:xfrm>
            <a:off x="883920" y="2255520"/>
            <a:ext cx="413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+mj-lt"/>
              </a:rPr>
              <a:t>1. </a:t>
            </a:r>
            <a:r>
              <a:rPr lang="zh-TW" altLang="en-US" sz="7200" dirty="0">
                <a:solidFill>
                  <a:schemeClr val="bg1"/>
                </a:solidFill>
                <a:latin typeface="+mj-lt"/>
              </a:rPr>
              <a:t>目標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018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7F9B0022-930D-C1D1-2946-4B6085C03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D2421F4-36BA-5B05-30BB-F21A613E6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3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43D57F35-266D-8A8A-103B-D7A7E5EB20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2667E14-CE59-2D30-AA8F-531905201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FAF3088-45DE-728A-EFBA-6BEF0409F00F}"/>
              </a:ext>
            </a:extLst>
          </p:cNvPr>
          <p:cNvSpPr txBox="1"/>
          <p:nvPr/>
        </p:nvSpPr>
        <p:spPr>
          <a:xfrm>
            <a:off x="883920" y="2255520"/>
            <a:ext cx="413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2. </a:t>
            </a:r>
            <a:r>
              <a:rPr lang="zh-TW" altLang="en-US" sz="7200" dirty="0">
                <a:solidFill>
                  <a:schemeClr val="bg1"/>
                </a:solidFill>
              </a:rPr>
              <a:t>阻礙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39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">
            <a:hlinkClick r:id="" action="ppaction://media"/>
            <a:extLst>
              <a:ext uri="{FF2B5EF4-FFF2-40B4-BE49-F238E27FC236}">
                <a16:creationId xmlns:a16="http://schemas.microsoft.com/office/drawing/2014/main" id="{B3A5D4D1-F7DA-2F06-02D7-EB4F190919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7E4915-3A38-005D-FC22-B36E15D9C3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9F2A248-3F40-BD37-16B0-78DE1898D513}"/>
              </a:ext>
            </a:extLst>
          </p:cNvPr>
          <p:cNvSpPr txBox="1"/>
          <p:nvPr/>
        </p:nvSpPr>
        <p:spPr>
          <a:xfrm>
            <a:off x="670560" y="3429000"/>
            <a:ext cx="413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3. </a:t>
            </a:r>
            <a:r>
              <a:rPr lang="zh-TW" altLang="en-US" sz="7200" dirty="0">
                <a:solidFill>
                  <a:schemeClr val="bg1"/>
                </a:solidFill>
              </a:rPr>
              <a:t>努力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7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50852472-3311-79B6-847F-12C36CB36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472"/>
            <a:ext cx="12338306" cy="6940297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0A12C4-AFDE-821B-3D60-5E5CBCA65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F342FC9-9789-220F-8922-E26158D65F63}"/>
              </a:ext>
            </a:extLst>
          </p:cNvPr>
          <p:cNvSpPr txBox="1"/>
          <p:nvPr/>
        </p:nvSpPr>
        <p:spPr>
          <a:xfrm>
            <a:off x="451104" y="1056131"/>
            <a:ext cx="413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4. </a:t>
            </a:r>
            <a:r>
              <a:rPr lang="zh-TW" altLang="en-US" sz="7200" dirty="0">
                <a:solidFill>
                  <a:srgbClr val="000000"/>
                </a:solidFill>
              </a:rPr>
              <a:t>結果</a:t>
            </a:r>
            <a:endParaRPr lang="en-US" sz="7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0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6">
            <a:hlinkClick r:id="" action="ppaction://media"/>
            <a:extLst>
              <a:ext uri="{FF2B5EF4-FFF2-40B4-BE49-F238E27FC236}">
                <a16:creationId xmlns:a16="http://schemas.microsoft.com/office/drawing/2014/main" id="{7838E56D-0224-375D-5598-71DEE9D33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748F034-FB07-BF68-4CB0-517288AA0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4C2A610-911B-A6A4-F499-79656E457F88}"/>
              </a:ext>
            </a:extLst>
          </p:cNvPr>
          <p:cNvSpPr txBox="1"/>
          <p:nvPr/>
        </p:nvSpPr>
        <p:spPr>
          <a:xfrm>
            <a:off x="570573" y="5127424"/>
            <a:ext cx="413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5. </a:t>
            </a:r>
            <a:r>
              <a:rPr lang="zh-TW" altLang="en-US" sz="7200" dirty="0">
                <a:solidFill>
                  <a:schemeClr val="bg1"/>
                </a:solidFill>
              </a:rPr>
              <a:t>意外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99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4ECC33-557B-A47B-0EB8-54B88C0D5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7">
            <a:hlinkClick r:id="" action="ppaction://media"/>
            <a:extLst>
              <a:ext uri="{FF2B5EF4-FFF2-40B4-BE49-F238E27FC236}">
                <a16:creationId xmlns:a16="http://schemas.microsoft.com/office/drawing/2014/main" id="{60EE670D-4A9C-F02A-359A-99A763DE5A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56A56E1-8248-D1C0-2447-7E19B9480F16}"/>
              </a:ext>
            </a:extLst>
          </p:cNvPr>
          <p:cNvSpPr txBox="1"/>
          <p:nvPr/>
        </p:nvSpPr>
        <p:spPr>
          <a:xfrm>
            <a:off x="330708" y="686595"/>
            <a:ext cx="413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6. </a:t>
            </a:r>
            <a:r>
              <a:rPr lang="zh-TW" altLang="en-US" sz="7200" dirty="0">
                <a:solidFill>
                  <a:srgbClr val="000000"/>
                </a:solidFill>
              </a:rPr>
              <a:t>轉彎</a:t>
            </a:r>
            <a:endParaRPr lang="en-US" sz="7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85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44ECC33-557B-A47B-0EB8-54B88C0D5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8">
            <a:hlinkClick r:id="" action="ppaction://media"/>
            <a:extLst>
              <a:ext uri="{FF2B5EF4-FFF2-40B4-BE49-F238E27FC236}">
                <a16:creationId xmlns:a16="http://schemas.microsoft.com/office/drawing/2014/main" id="{A6B9DB72-0E49-70CD-5352-8BE8570423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FB6E22D-9984-24C2-4BED-65B054CD37A5}"/>
              </a:ext>
            </a:extLst>
          </p:cNvPr>
          <p:cNvSpPr txBox="1"/>
          <p:nvPr/>
        </p:nvSpPr>
        <p:spPr>
          <a:xfrm>
            <a:off x="452628" y="4831875"/>
            <a:ext cx="4130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7. </a:t>
            </a:r>
            <a:r>
              <a:rPr lang="zh-TW" altLang="en-US" sz="7200" dirty="0">
                <a:solidFill>
                  <a:schemeClr val="bg1"/>
                </a:solidFill>
              </a:rPr>
              <a:t>結局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39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{C5FB0C3C-1DCB-4D3B-B2BF-A3AC86D52D67}tf11964407_win32</Template>
  <TotalTime>60</TotalTime>
  <Words>495</Words>
  <Application>Microsoft Office PowerPoint</Application>
  <PresentationFormat>寬螢幕</PresentationFormat>
  <Paragraphs>34</Paragraphs>
  <Slides>10</Slides>
  <Notes>10</Notes>
  <HiddenSlides>0</HiddenSlides>
  <MMClips>10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Gill Sans Nova Light</vt:lpstr>
      <vt:lpstr>Sagona Book</vt:lpstr>
      <vt:lpstr>Custom</vt:lpstr>
      <vt:lpstr>職場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柏勳 陳</dc:creator>
  <cp:lastModifiedBy>柏勳 陳</cp:lastModifiedBy>
  <cp:revision>49</cp:revision>
  <dcterms:created xsi:type="dcterms:W3CDTF">2024-10-20T05:01:24Z</dcterms:created>
  <dcterms:modified xsi:type="dcterms:W3CDTF">2024-10-20T07:24:15Z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